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jpeg" ContentType="image/jpeg"/>
  <Override PartName="/ppt/media/image23.jpeg" ContentType="image/jpeg"/>
  <Override PartName="/ppt/media/image8.png" ContentType="image/png"/>
  <Override PartName="/ppt/media/image2.jpeg" ContentType="image/jpeg"/>
  <Override PartName="/ppt/media/image5.png" ContentType="image/png"/>
  <Override PartName="/ppt/media/image3.jpeg" ContentType="image/jpe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2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JeffTrain/selfie" TargetMode="External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8" descr=""/>
          <p:cNvPicPr/>
          <p:nvPr/>
        </p:nvPicPr>
        <p:blipFill>
          <a:blip r:embed="rId1"/>
          <a:stretch/>
        </p:blipFill>
        <p:spPr>
          <a:xfrm>
            <a:off x="0" y="2160"/>
            <a:ext cx="12189240" cy="685080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2918880" y="2005200"/>
            <a:ext cx="634932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微软雅黑"/>
                <a:ea typeface="微软雅黑"/>
              </a:rPr>
              <a:t>自拍坊程序实战教程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601280" y="2958840"/>
            <a:ext cx="898632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d9d9d9"/>
                </a:solidFill>
                <a:latin typeface="微软雅黑"/>
                <a:ea typeface="微软雅黑"/>
              </a:rPr>
              <a:t>手把手教你写一个可以双击运行的桌面程序，在自拍时给人脸添加酷酷的特效。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" name="Line 3"/>
          <p:cNvSpPr/>
          <p:nvPr/>
        </p:nvSpPr>
        <p:spPr>
          <a:xfrm>
            <a:off x="4751640" y="3336480"/>
            <a:ext cx="2688480" cy="360"/>
          </a:xfrm>
          <a:prstGeom prst="line">
            <a:avLst/>
          </a:prstGeom>
          <a:ln>
            <a:solidFill>
              <a:srgbClr val="5a76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5650560" y="3819240"/>
            <a:ext cx="88884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c2e2ff"/>
                </a:solidFill>
                <a:latin typeface="微软雅黑"/>
                <a:ea typeface="微软雅黑"/>
              </a:rPr>
              <a:t>田杰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16000" y="4752000"/>
            <a:ext cx="6321240" cy="131076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1656000" y="758160"/>
            <a:ext cx="697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将墨镜效果与背景融合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058400" y="16560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"/>
          <p:cNvSpPr/>
          <p:nvPr/>
        </p:nvSpPr>
        <p:spPr>
          <a:xfrm>
            <a:off x="1314720" y="1440000"/>
            <a:ext cx="10677600" cy="51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两张图片借助蒙板技巧无缝融合成一个整体：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6061320" y="1873080"/>
            <a:ext cx="6095520" cy="457164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4120" y="1795320"/>
            <a:ext cx="5771880" cy="7966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4"/>
          <a:stretch/>
        </p:blipFill>
        <p:spPr>
          <a:xfrm>
            <a:off x="36000" y="2664000"/>
            <a:ext cx="4774680" cy="39348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5"/>
          <a:stretch/>
        </p:blipFill>
        <p:spPr>
          <a:xfrm>
            <a:off x="0" y="3079800"/>
            <a:ext cx="4704840" cy="116820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656000" y="758160"/>
            <a:ext cx="697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作业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058400" y="16560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3"/>
          <p:cNvSpPr/>
          <p:nvPr/>
        </p:nvSpPr>
        <p:spPr>
          <a:xfrm>
            <a:off x="1314720" y="1440000"/>
            <a:ext cx="10677600" cy="51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跟踪自拍的相对于眼睛水平线的旋转角度，以调整墨镜的旋转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处理自拍时头部运动到摄像头视线范围之外时的程序出错的问题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008000" y="2376000"/>
            <a:ext cx="4419360" cy="354960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片 34" descr=""/>
          <p:cNvPicPr/>
          <p:nvPr/>
        </p:nvPicPr>
        <p:blipFill>
          <a:blip r:embed="rId1"/>
          <a:stretch/>
        </p:blipFill>
        <p:spPr>
          <a:xfrm>
            <a:off x="0" y="2160"/>
            <a:ext cx="12189240" cy="6850800"/>
          </a:xfrm>
          <a:prstGeom prst="rect">
            <a:avLst/>
          </a:prstGeom>
          <a:ln>
            <a:noFill/>
          </a:ln>
        </p:spPr>
      </p:pic>
      <p:pic>
        <p:nvPicPr>
          <p:cNvPr id="152" name="图片 35" descr=""/>
          <p:cNvPicPr/>
          <p:nvPr/>
        </p:nvPicPr>
        <p:blipFill>
          <a:blip r:embed="rId2"/>
          <a:stretch/>
        </p:blipFill>
        <p:spPr>
          <a:xfrm>
            <a:off x="0" y="0"/>
            <a:ext cx="12189240" cy="685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片 14" descr=""/>
          <p:cNvPicPr/>
          <p:nvPr/>
        </p:nvPicPr>
        <p:blipFill>
          <a:blip r:embed="rId1"/>
          <a:stretch/>
        </p:blipFill>
        <p:spPr>
          <a:xfrm>
            <a:off x="0" y="2160"/>
            <a:ext cx="12189240" cy="685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0" dur="indefinite" restart="never" nodeType="tmRoot">
          <p:childTnLst>
            <p:seq>
              <p:cTn id="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800000" y="5832000"/>
            <a:ext cx="8432280" cy="2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家庭作业： 编写一个可以双击运行的程序，能够在自拍时，自动给头上添加两个猫耳朵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957600" y="3015360"/>
            <a:ext cx="3018240" cy="2382120"/>
          </a:xfrm>
          <a:prstGeom prst="rect">
            <a:avLst/>
          </a:prstGeom>
          <a:noFill/>
          <a:ln w="19080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833480" y="2147400"/>
            <a:ext cx="1266480" cy="126648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4"/>
          <p:cNvSpPr/>
          <p:nvPr/>
        </p:nvSpPr>
        <p:spPr>
          <a:xfrm>
            <a:off x="1332720" y="3533040"/>
            <a:ext cx="226800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课程介绍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1080000" y="3811680"/>
            <a:ext cx="2805480" cy="15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实例展示  （双击运行程序，打开摄像头，识别到人脸，添加墨镜、胡须特效）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环境搭建（安装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git, python,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依赖等）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Git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以及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github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介绍，编程工作流介绍（如何管理代码，提交代码等；简单测试代码编写演示）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2217600" y="2564280"/>
            <a:ext cx="498600" cy="432000"/>
          </a:xfrm>
          <a:custGeom>
            <a:avLst/>
            <a:gdLst/>
            <a:ahLst/>
            <a:rect l="l" t="t" r="r" b="b"/>
            <a:pathLst>
              <a:path w="183" h="159">
                <a:moveTo>
                  <a:pt x="39" y="1"/>
                </a:moveTo>
                <a:cubicBezTo>
                  <a:pt x="48" y="1"/>
                  <a:pt x="55" y="8"/>
                  <a:pt x="57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8"/>
                  <a:pt x="30" y="1"/>
                  <a:pt x="39" y="1"/>
                </a:cubicBezTo>
                <a:close/>
                <a:moveTo>
                  <a:pt x="106" y="32"/>
                </a:moveTo>
                <a:cubicBezTo>
                  <a:pt x="122" y="32"/>
                  <a:pt x="136" y="39"/>
                  <a:pt x="147" y="49"/>
                </a:cubicBezTo>
                <a:cubicBezTo>
                  <a:pt x="157" y="59"/>
                  <a:pt x="163" y="74"/>
                  <a:pt x="163" y="90"/>
                </a:cubicBezTo>
                <a:cubicBezTo>
                  <a:pt x="163" y="105"/>
                  <a:pt x="157" y="120"/>
                  <a:pt x="147" y="130"/>
                </a:cubicBezTo>
                <a:cubicBezTo>
                  <a:pt x="136" y="140"/>
                  <a:pt x="122" y="147"/>
                  <a:pt x="106" y="147"/>
                </a:cubicBezTo>
                <a:cubicBezTo>
                  <a:pt x="90" y="147"/>
                  <a:pt x="76" y="140"/>
                  <a:pt x="66" y="130"/>
                </a:cubicBezTo>
                <a:cubicBezTo>
                  <a:pt x="55" y="120"/>
                  <a:pt x="49" y="105"/>
                  <a:pt x="49" y="90"/>
                </a:cubicBezTo>
                <a:cubicBezTo>
                  <a:pt x="49" y="74"/>
                  <a:pt x="55" y="59"/>
                  <a:pt x="66" y="49"/>
                </a:cubicBezTo>
                <a:cubicBezTo>
                  <a:pt x="76" y="39"/>
                  <a:pt x="90" y="32"/>
                  <a:pt x="106" y="32"/>
                </a:cubicBezTo>
                <a:close/>
                <a:moveTo>
                  <a:pt x="99" y="62"/>
                </a:moveTo>
                <a:cubicBezTo>
                  <a:pt x="92" y="57"/>
                  <a:pt x="81" y="62"/>
                  <a:pt x="76" y="71"/>
                </a:cubicBezTo>
                <a:cubicBezTo>
                  <a:pt x="70" y="81"/>
                  <a:pt x="72" y="92"/>
                  <a:pt x="79" y="96"/>
                </a:cubicBezTo>
                <a:cubicBezTo>
                  <a:pt x="86" y="100"/>
                  <a:pt x="90" y="92"/>
                  <a:pt x="95" y="82"/>
                </a:cubicBezTo>
                <a:cubicBezTo>
                  <a:pt x="101" y="73"/>
                  <a:pt x="106" y="66"/>
                  <a:pt x="99" y="62"/>
                </a:cubicBezTo>
                <a:close/>
                <a:moveTo>
                  <a:pt x="134" y="62"/>
                </a:moveTo>
                <a:cubicBezTo>
                  <a:pt x="127" y="55"/>
                  <a:pt x="117" y="50"/>
                  <a:pt x="106" y="50"/>
                </a:cubicBezTo>
                <a:cubicBezTo>
                  <a:pt x="95" y="50"/>
                  <a:pt x="86" y="55"/>
                  <a:pt x="79" y="62"/>
                </a:cubicBezTo>
                <a:cubicBezTo>
                  <a:pt x="72" y="69"/>
                  <a:pt x="67" y="79"/>
                  <a:pt x="67" y="90"/>
                </a:cubicBezTo>
                <a:cubicBezTo>
                  <a:pt x="67" y="100"/>
                  <a:pt x="72" y="110"/>
                  <a:pt x="79" y="117"/>
                </a:cubicBezTo>
                <a:cubicBezTo>
                  <a:pt x="86" y="124"/>
                  <a:pt x="95" y="129"/>
                  <a:pt x="106" y="129"/>
                </a:cubicBezTo>
                <a:cubicBezTo>
                  <a:pt x="117" y="129"/>
                  <a:pt x="127" y="124"/>
                  <a:pt x="134" y="117"/>
                </a:cubicBezTo>
                <a:cubicBezTo>
                  <a:pt x="141" y="110"/>
                  <a:pt x="145" y="100"/>
                  <a:pt x="145" y="90"/>
                </a:cubicBezTo>
                <a:cubicBezTo>
                  <a:pt x="145" y="79"/>
                  <a:pt x="141" y="69"/>
                  <a:pt x="134" y="62"/>
                </a:cubicBezTo>
                <a:close/>
                <a:moveTo>
                  <a:pt x="77" y="0"/>
                </a:moveTo>
                <a:cubicBezTo>
                  <a:pt x="64" y="24"/>
                  <a:pt x="64" y="24"/>
                  <a:pt x="6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9" y="24"/>
                  <a:pt x="0" y="34"/>
                  <a:pt x="0" y="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9"/>
                  <a:pt x="9" y="159"/>
                  <a:pt x="21" y="159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73" y="159"/>
                  <a:pt x="183" y="149"/>
                  <a:pt x="183" y="13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3" y="34"/>
                  <a:pt x="173" y="24"/>
                  <a:pt x="16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40" y="0"/>
                  <a:pt x="140" y="0"/>
                  <a:pt x="140" y="0"/>
                </a:cubicBezTo>
                <a:lnTo>
                  <a:pt x="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7"/>
          <p:cNvSpPr/>
          <p:nvPr/>
        </p:nvSpPr>
        <p:spPr>
          <a:xfrm>
            <a:off x="4557240" y="3015360"/>
            <a:ext cx="3018240" cy="2382120"/>
          </a:xfrm>
          <a:prstGeom prst="rect">
            <a:avLst/>
          </a:prstGeom>
          <a:noFill/>
          <a:ln w="1908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8"/>
          <p:cNvSpPr/>
          <p:nvPr/>
        </p:nvSpPr>
        <p:spPr>
          <a:xfrm>
            <a:off x="5432760" y="2147400"/>
            <a:ext cx="1266480" cy="126648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/>
          <p:cNvSpPr/>
          <p:nvPr/>
        </p:nvSpPr>
        <p:spPr>
          <a:xfrm>
            <a:off x="4932360" y="3533040"/>
            <a:ext cx="226800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人脸识别实战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CustomShape 10"/>
          <p:cNvSpPr/>
          <p:nvPr/>
        </p:nvSpPr>
        <p:spPr>
          <a:xfrm>
            <a:off x="4824000" y="3960000"/>
            <a:ext cx="2589480" cy="11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写一个打开摄像头、并且将画面显示在窗口上的程序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识别人脸位置，并在人脸位置处画一个方框</a:t>
            </a:r>
            <a:br/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识别脸的的轮廓，并标注出特征点（眼睛、鼻子、嘴巴）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11"/>
          <p:cNvSpPr/>
          <p:nvPr/>
        </p:nvSpPr>
        <p:spPr>
          <a:xfrm>
            <a:off x="5871600" y="2564280"/>
            <a:ext cx="389160" cy="463680"/>
          </a:xfrm>
          <a:custGeom>
            <a:avLst/>
            <a:gdLst/>
            <a:ahLst/>
            <a:rect l="l" t="t" r="r" b="b"/>
            <a:pathLst>
              <a:path w="671" h="798">
                <a:moveTo>
                  <a:pt x="323" y="326"/>
                </a:moveTo>
                <a:lnTo>
                  <a:pt x="323" y="798"/>
                </a:lnTo>
                <a:lnTo>
                  <a:pt x="671" y="675"/>
                </a:lnTo>
                <a:lnTo>
                  <a:pt x="671" y="203"/>
                </a:lnTo>
                <a:lnTo>
                  <a:pt x="323" y="326"/>
                </a:lnTo>
                <a:close/>
                <a:moveTo>
                  <a:pt x="292" y="356"/>
                </a:moveTo>
                <a:lnTo>
                  <a:pt x="292" y="422"/>
                </a:lnTo>
                <a:cubicBezTo>
                  <a:pt x="260" y="416"/>
                  <a:pt x="228" y="391"/>
                  <a:pt x="228" y="391"/>
                </a:cubicBezTo>
                <a:lnTo>
                  <a:pt x="228" y="320"/>
                </a:lnTo>
                <a:cubicBezTo>
                  <a:pt x="267" y="352"/>
                  <a:pt x="292" y="356"/>
                  <a:pt x="292" y="356"/>
                </a:cubicBezTo>
                <a:close/>
                <a:moveTo>
                  <a:pt x="577" y="152"/>
                </a:moveTo>
                <a:cubicBezTo>
                  <a:pt x="575" y="145"/>
                  <a:pt x="567" y="141"/>
                  <a:pt x="559" y="143"/>
                </a:cubicBezTo>
                <a:lnTo>
                  <a:pt x="224" y="260"/>
                </a:lnTo>
                <a:cubicBezTo>
                  <a:pt x="219" y="261"/>
                  <a:pt x="215" y="265"/>
                  <a:pt x="214" y="269"/>
                </a:cubicBezTo>
                <a:lnTo>
                  <a:pt x="214" y="748"/>
                </a:lnTo>
                <a:cubicBezTo>
                  <a:pt x="226" y="772"/>
                  <a:pt x="275" y="797"/>
                  <a:pt x="305" y="797"/>
                </a:cubicBezTo>
                <a:lnTo>
                  <a:pt x="305" y="326"/>
                </a:lnTo>
                <a:cubicBezTo>
                  <a:pt x="289" y="324"/>
                  <a:pt x="253" y="305"/>
                  <a:pt x="231" y="287"/>
                </a:cubicBezTo>
                <a:cubicBezTo>
                  <a:pt x="231" y="286"/>
                  <a:pt x="232" y="286"/>
                  <a:pt x="232" y="286"/>
                </a:cubicBezTo>
                <a:lnTo>
                  <a:pt x="568" y="170"/>
                </a:lnTo>
                <a:cubicBezTo>
                  <a:pt x="575" y="167"/>
                  <a:pt x="579" y="159"/>
                  <a:pt x="577" y="152"/>
                </a:cubicBezTo>
                <a:close/>
                <a:moveTo>
                  <a:pt x="78" y="216"/>
                </a:moveTo>
                <a:lnTo>
                  <a:pt x="78" y="281"/>
                </a:lnTo>
                <a:cubicBezTo>
                  <a:pt x="46" y="275"/>
                  <a:pt x="14" y="250"/>
                  <a:pt x="14" y="250"/>
                </a:cubicBezTo>
                <a:lnTo>
                  <a:pt x="14" y="180"/>
                </a:lnTo>
                <a:cubicBezTo>
                  <a:pt x="53" y="212"/>
                  <a:pt x="78" y="216"/>
                  <a:pt x="78" y="216"/>
                </a:cubicBezTo>
                <a:close/>
                <a:moveTo>
                  <a:pt x="363" y="11"/>
                </a:moveTo>
                <a:cubicBezTo>
                  <a:pt x="361" y="4"/>
                  <a:pt x="353" y="0"/>
                  <a:pt x="346" y="2"/>
                </a:cubicBezTo>
                <a:lnTo>
                  <a:pt x="10" y="119"/>
                </a:lnTo>
                <a:cubicBezTo>
                  <a:pt x="5" y="121"/>
                  <a:pt x="2" y="124"/>
                  <a:pt x="0" y="128"/>
                </a:cubicBezTo>
                <a:lnTo>
                  <a:pt x="0" y="608"/>
                </a:lnTo>
                <a:cubicBezTo>
                  <a:pt x="12" y="631"/>
                  <a:pt x="61" y="656"/>
                  <a:pt x="92" y="656"/>
                </a:cubicBezTo>
                <a:lnTo>
                  <a:pt x="92" y="186"/>
                </a:lnTo>
                <a:cubicBezTo>
                  <a:pt x="76" y="183"/>
                  <a:pt x="40" y="164"/>
                  <a:pt x="17" y="146"/>
                </a:cubicBezTo>
                <a:cubicBezTo>
                  <a:pt x="18" y="146"/>
                  <a:pt x="18" y="146"/>
                  <a:pt x="18" y="146"/>
                </a:cubicBezTo>
                <a:lnTo>
                  <a:pt x="354" y="29"/>
                </a:lnTo>
                <a:cubicBezTo>
                  <a:pt x="362" y="26"/>
                  <a:pt x="366" y="19"/>
                  <a:pt x="363" y="11"/>
                </a:cubicBezTo>
                <a:close/>
                <a:moveTo>
                  <a:pt x="185" y="290"/>
                </a:moveTo>
                <a:lnTo>
                  <a:pt x="185" y="355"/>
                </a:lnTo>
                <a:cubicBezTo>
                  <a:pt x="153" y="349"/>
                  <a:pt x="121" y="324"/>
                  <a:pt x="121" y="324"/>
                </a:cubicBezTo>
                <a:lnTo>
                  <a:pt x="121" y="254"/>
                </a:lnTo>
                <a:cubicBezTo>
                  <a:pt x="160" y="286"/>
                  <a:pt x="185" y="290"/>
                  <a:pt x="185" y="290"/>
                </a:cubicBezTo>
                <a:close/>
                <a:moveTo>
                  <a:pt x="470" y="85"/>
                </a:moveTo>
                <a:cubicBezTo>
                  <a:pt x="468" y="78"/>
                  <a:pt x="460" y="74"/>
                  <a:pt x="453" y="76"/>
                </a:cubicBezTo>
                <a:lnTo>
                  <a:pt x="117" y="193"/>
                </a:lnTo>
                <a:cubicBezTo>
                  <a:pt x="112" y="195"/>
                  <a:pt x="108" y="198"/>
                  <a:pt x="107" y="202"/>
                </a:cubicBezTo>
                <a:lnTo>
                  <a:pt x="107" y="682"/>
                </a:lnTo>
                <a:cubicBezTo>
                  <a:pt x="119" y="705"/>
                  <a:pt x="168" y="730"/>
                  <a:pt x="199" y="730"/>
                </a:cubicBezTo>
                <a:lnTo>
                  <a:pt x="199" y="260"/>
                </a:lnTo>
                <a:cubicBezTo>
                  <a:pt x="183" y="257"/>
                  <a:pt x="146" y="238"/>
                  <a:pt x="124" y="220"/>
                </a:cubicBezTo>
                <a:cubicBezTo>
                  <a:pt x="125" y="220"/>
                  <a:pt x="125" y="220"/>
                  <a:pt x="125" y="219"/>
                </a:cubicBezTo>
                <a:lnTo>
                  <a:pt x="461" y="103"/>
                </a:lnTo>
                <a:cubicBezTo>
                  <a:pt x="469" y="100"/>
                  <a:pt x="473" y="93"/>
                  <a:pt x="470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2"/>
          <p:cNvSpPr/>
          <p:nvPr/>
        </p:nvSpPr>
        <p:spPr>
          <a:xfrm>
            <a:off x="8156520" y="3015360"/>
            <a:ext cx="3072960" cy="2382120"/>
          </a:xfrm>
          <a:prstGeom prst="rect">
            <a:avLst/>
          </a:prstGeom>
          <a:noFill/>
          <a:ln w="1908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/>
          <p:cNvSpPr/>
          <p:nvPr/>
        </p:nvSpPr>
        <p:spPr>
          <a:xfrm>
            <a:off x="9032400" y="2147040"/>
            <a:ext cx="1266480" cy="126648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4"/>
          <p:cNvSpPr/>
          <p:nvPr/>
        </p:nvSpPr>
        <p:spPr>
          <a:xfrm>
            <a:off x="8531640" y="3541680"/>
            <a:ext cx="226800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特效添加实战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5" name="CustomShape 15"/>
          <p:cNvSpPr/>
          <p:nvPr/>
        </p:nvSpPr>
        <p:spPr>
          <a:xfrm>
            <a:off x="8280000" y="3888000"/>
            <a:ext cx="2877480" cy="11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python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图形图像处理库的介绍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图像的叠加详解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在人脸识别基础上，在眼睛处添加一个墨镜效果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4.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在人脸识别基础上，在鼻子下嘴巴上添加一个胡须效果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16"/>
          <p:cNvSpPr/>
          <p:nvPr/>
        </p:nvSpPr>
        <p:spPr>
          <a:xfrm flipH="1">
            <a:off x="9442440" y="2576520"/>
            <a:ext cx="459720" cy="4572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7"/>
          <p:cNvSpPr/>
          <p:nvPr/>
        </p:nvSpPr>
        <p:spPr>
          <a:xfrm>
            <a:off x="9398520" y="2527200"/>
            <a:ext cx="227160" cy="227160"/>
          </a:xfrm>
          <a:custGeom>
            <a:avLst/>
            <a:gdLst/>
            <a:ahLst/>
            <a:rect l="l" t="t" r="r" b="b"/>
            <a:pathLst>
              <a:path w="223200" h="223200">
                <a:moveTo>
                  <a:pt x="223200" y="0"/>
                </a:moveTo>
                <a:lnTo>
                  <a:pt x="223200" y="223200"/>
                </a:lnTo>
                <a:lnTo>
                  <a:pt x="0" y="223200"/>
                </a:lnTo>
                <a:cubicBezTo>
                  <a:pt x="0" y="99930"/>
                  <a:pt x="99930" y="0"/>
                  <a:pt x="22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8"/>
          <p:cNvSpPr/>
          <p:nvPr/>
        </p:nvSpPr>
        <p:spPr>
          <a:xfrm>
            <a:off x="3493080" y="758160"/>
            <a:ext cx="51339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本实战教程结构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493080" y="758160"/>
            <a:ext cx="51339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介绍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1418040" y="2111760"/>
            <a:ext cx="2413440" cy="265788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4775760" y="2111760"/>
            <a:ext cx="2413440" cy="265788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8131680" y="2111760"/>
            <a:ext cx="2414880" cy="265788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2498040" y="3526560"/>
            <a:ext cx="227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1690920" y="2934720"/>
            <a:ext cx="200592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实例展示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5595480" y="3541320"/>
            <a:ext cx="864360" cy="81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Python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4975200" y="2964960"/>
            <a:ext cx="200736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环境搭建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7" name="CustomShape 9"/>
          <p:cNvSpPr/>
          <p:nvPr/>
        </p:nvSpPr>
        <p:spPr>
          <a:xfrm>
            <a:off x="8656920" y="3511080"/>
            <a:ext cx="139464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"/>
          <p:cNvSpPr/>
          <p:nvPr/>
        </p:nvSpPr>
        <p:spPr>
          <a:xfrm>
            <a:off x="8472240" y="2934720"/>
            <a:ext cx="166608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Github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9" name="CustomShape 11"/>
          <p:cNvSpPr/>
          <p:nvPr/>
        </p:nvSpPr>
        <p:spPr>
          <a:xfrm>
            <a:off x="761760" y="5110920"/>
            <a:ext cx="3563280" cy="3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6bc8"/>
                </a:solidFill>
                <a:uFillTx/>
                <a:latin typeface="微软雅黑"/>
                <a:ea typeface="微软雅黑"/>
                <a:hlinkClick r:id="rId1"/>
              </a:rPr>
              <a:t>https://github.com/JeffTrain/selfie</a:t>
            </a:r>
            <a:r>
              <a:rPr b="0" lang="en-US" sz="1600" spc="-1" strike="noStrike">
                <a:solidFill>
                  <a:srgbClr val="003664"/>
                </a:solidFill>
                <a:latin typeface="微软雅黑"/>
                <a:ea typeface="微软雅黑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0" name="CustomShape 12"/>
          <p:cNvSpPr/>
          <p:nvPr/>
        </p:nvSpPr>
        <p:spPr>
          <a:xfrm>
            <a:off x="1475640" y="5544000"/>
            <a:ext cx="2307600" cy="2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1" name="CustomShape 13"/>
          <p:cNvSpPr/>
          <p:nvPr/>
        </p:nvSpPr>
        <p:spPr>
          <a:xfrm>
            <a:off x="5673960" y="5110920"/>
            <a:ext cx="50472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8596800" y="5110920"/>
            <a:ext cx="139464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5"/>
          <p:cNvSpPr/>
          <p:nvPr/>
        </p:nvSpPr>
        <p:spPr>
          <a:xfrm>
            <a:off x="8226720" y="5544000"/>
            <a:ext cx="230760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random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356840" y="21834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import cv2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video_capture = cv2.VideoCapture(0)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while True: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ret, frame = video_capture.read()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cv2.imshow('Video', frame)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if cv2.waitKey(1) &amp; 0xFF == ord('q'):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break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video_capture.release()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cv2.destroyAllWindows()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493080" y="758160"/>
            <a:ext cx="513396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打开摄像头并将画面显示在窗体上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356840" y="21834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图片越大，像素越多。程序识别人脸，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只需要很小的图片就行，所以先将图片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缩小，并且，程序识别人脸，用灰度图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片就行，所以将彩色图片转换成灰度图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片，可以节省内存空间和提高处理速度。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2736000" y="758160"/>
            <a:ext cx="589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画一个框实时跟踪人脸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6192000" y="1562760"/>
            <a:ext cx="5325840" cy="50331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234440" y="3906360"/>
            <a:ext cx="3731400" cy="228348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058400" y="16560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上一步把框画在了灰度图上，我们现在把绿框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画回原彩色图上去，需要注意坐标转换。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656000" y="758160"/>
            <a:ext cx="697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在原彩色图上用绿框跟踪人脸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792000" y="2304000"/>
            <a:ext cx="5751720" cy="453420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5783040" y="1491480"/>
            <a:ext cx="6278400" cy="416052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139080" y="2038680"/>
            <a:ext cx="5891400" cy="474840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1656000" y="758160"/>
            <a:ext cx="697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标注特征点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landmarks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34200" y="2202480"/>
            <a:ext cx="6094440" cy="457056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1058400" y="16560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看看一共有哪些特征点，并且注意它们的索引号，以便于后面添加贴纸特效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这里用到的代码可以识别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68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个特征点，其索引号对应的位置分别是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656000" y="758160"/>
            <a:ext cx="697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标注特征点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landmarks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058400" y="16560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-385560" y="1584000"/>
            <a:ext cx="8088840" cy="330732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7792200" y="1087560"/>
            <a:ext cx="4339080" cy="427572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656000" y="758160"/>
            <a:ext cx="6971040" cy="13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添加墨镜效果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058400" y="1656000"/>
            <a:ext cx="7568640" cy="36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1314720" y="1440000"/>
            <a:ext cx="10677600" cy="51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注意到在特征点中，鼻梁最顶端即第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28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个点，我们可以参考它的位置来给墨镜定位，使墨镜中点与这个点对齐；墨镜的长度，我们可以参考 左右眉毛最远端的间距，即第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18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和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27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个点的长度。找一张墨镜图片，将它叠加到自拍上。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6980040" y="2664000"/>
            <a:ext cx="5115600" cy="404856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5142600" y="864000"/>
            <a:ext cx="5657400" cy="5583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51560" y="2001240"/>
            <a:ext cx="6184440" cy="397476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6552000" y="1914480"/>
            <a:ext cx="5594040" cy="168552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80808"/>
      </a:dk2>
      <a:lt2>
        <a:srgbClr val="e7e6e6"/>
      </a:lt2>
      <a:accent1>
        <a:srgbClr val="5e7995"/>
      </a:accent1>
      <a:accent2>
        <a:srgbClr val="016bc8"/>
      </a:accent2>
      <a:accent3>
        <a:srgbClr val="5e7995"/>
      </a:accent3>
      <a:accent4>
        <a:srgbClr val="006bc8"/>
      </a:accent4>
      <a:accent5>
        <a:srgbClr val="5e7995"/>
      </a:accent5>
      <a:accent6>
        <a:srgbClr val="006bc8"/>
      </a:accent6>
      <a:hlink>
        <a:srgbClr val="006bc8"/>
      </a:hlink>
      <a:folHlink>
        <a:srgbClr val="006bc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2125</TotalTime>
  <Application>LibreOffice/5.4.4.2$Windows_X86_64 LibreOffice_project/2524958677847fb3bb44820e40380acbe820f960</Application>
  <Words>997</Words>
  <Paragraphs>148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2017-11-03T05:47:00Z</dcterms:created>
  <dc:creator>Administrator</dc:creator>
  <dc:description/>
  <dc:language>zh-CN</dc:language>
  <cp:lastModifiedBy/>
  <dcterms:modified xsi:type="dcterms:W3CDTF">2018-02-13T22:06:42Z</dcterms:modified>
  <cp:revision>77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2052-10.1.0.7022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自定义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